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67" r:id="rId3"/>
    <p:sldId id="354" r:id="rId4"/>
    <p:sldId id="370" r:id="rId5"/>
    <p:sldId id="371" r:id="rId6"/>
    <p:sldId id="372" r:id="rId7"/>
    <p:sldId id="373" r:id="rId8"/>
    <p:sldId id="374" r:id="rId9"/>
    <p:sldId id="375" r:id="rId10"/>
    <p:sldId id="376" r:id="rId11"/>
    <p:sldId id="377" r:id="rId12"/>
    <p:sldId id="258" r:id="rId13"/>
    <p:sldId id="259" r:id="rId14"/>
    <p:sldId id="260" r:id="rId15"/>
    <p:sldId id="261" r:id="rId16"/>
    <p:sldId id="262" r:id="rId17"/>
    <p:sldId id="355" r:id="rId18"/>
    <p:sldId id="356" r:id="rId19"/>
    <p:sldId id="357" r:id="rId20"/>
    <p:sldId id="263" r:id="rId21"/>
    <p:sldId id="264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335" r:id="rId31"/>
    <p:sldId id="358" r:id="rId3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61265" autoAdjust="0"/>
  </p:normalViewPr>
  <p:slideViewPr>
    <p:cSldViewPr>
      <p:cViewPr varScale="1">
        <p:scale>
          <a:sx n="68" d="100"/>
          <a:sy n="68" d="100"/>
        </p:scale>
        <p:origin x="12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7F5F6313-41FB-411F-B90B-68C716DFCF5C}" type="datetime1">
              <a:rPr lang="en-US" smtClean="0"/>
              <a:t>23-Feb-25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B2F83626-2B43-4592-9D58-3105E7084E13}" type="datetime1">
              <a:rPr lang="en-US" smtClean="0"/>
              <a:t>23-Feb-25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C82A6C7-F6C0-4974-826B-C9824330513B}" type="datetime1">
              <a:rPr lang="en-US" smtClean="0"/>
              <a:t>23-Feb-25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17642D40-3D8A-9641-AA0B-2D888B0C07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7D7F3-830A-DB46-9DF2-7157D382537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282D5B4-CB84-A94A-8688-8919BDB775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27800E9-2465-0346-A9B4-81BDF1BD9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0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00854849-316C-2B44-937A-EEBE4895BE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B64D97-AD86-D94E-9284-56C88F9D105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E6B918C8-BEE0-7A42-B405-98C53A64C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964E23-2E3D-4949-9443-B2A7DBAAC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52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FC217D6D-7A0A-EA48-A6D9-59730801DB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29505D-DEFF-4D49-A7ED-C0309D9E36E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3B212074-7B78-1149-B81D-2F09E92FC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C37A61F-557F-F745-92A7-81F7D68B4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258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298D553D-F6AF-8342-9548-234680A8BE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E7DAB-B90F-D446-B4C0-00A14641231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5392357-3BEC-0F46-833B-9D7E91F655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8A871ED-43AC-4149-BF13-99746FDC7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11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271C483-8748-3F41-99E5-21672F9C3C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3C1925-A967-EB43-9AAB-364A2717FDF3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D16F0BDA-7D7B-C64C-AB63-619144344D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B1D0A74-52BC-6547-B199-E91C69716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80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91DA15D9-B94D-114C-9E7C-3BF88305A5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4E41BD-C418-4E42-8BBE-00185B3B9CB2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973E0B61-2696-024B-9C24-F186C19271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61D72AA-8D63-554B-B7E0-1452B1773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6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91E2B87A-3128-A04C-A328-097D764F56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10E14E-FF82-464D-AE0C-4BC2AD799EC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B6D6FDF-BB2B-BA41-AEC4-3637A4ED3F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D5BD75-7363-3C4D-B557-6EDA099A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51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>
            <a:extLst>
              <a:ext uri="{FF2B5EF4-FFF2-40B4-BE49-F238E27FC236}">
                <a16:creationId xmlns:a16="http://schemas.microsoft.com/office/drawing/2014/main" id="{3CA468B0-5450-B043-B4C5-2807A8834D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A58FF5-9F52-734C-BD45-FD35BABF2CC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7E04A8D-CCB5-C24A-8100-CE8D72091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1046335B-63EA-694E-A7A0-8CDC00E10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87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5EF73378-0702-E549-938D-A9AA2FA8A8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BBB761-78EE-2E4A-BC63-8BA5CDE0735F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C6988A8-0956-7345-B0A6-481978E934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52BE819-1C8D-C342-9D64-4CDCDA577C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>
            <a:extLst>
              <a:ext uri="{FF2B5EF4-FFF2-40B4-BE49-F238E27FC236}">
                <a16:creationId xmlns:a16="http://schemas.microsoft.com/office/drawing/2014/main" id="{8CC20EE0-93AB-FE4B-82F6-7DDF52A4FE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DAC4E1-D1CF-7440-846B-C5CDD79874DF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10577F9C-7B2B-CE43-A4CF-1F9F88C013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EF38A4C-1936-7F43-B2CE-957D1237F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5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>
            <a:extLst>
              <a:ext uri="{FF2B5EF4-FFF2-40B4-BE49-F238E27FC236}">
                <a16:creationId xmlns:a16="http://schemas.microsoft.com/office/drawing/2014/main" id="{4AD23564-7C76-A648-8743-FE19CBCC5C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390E13-AABD-EA48-870C-FEC3EC256B31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D6532FB-483C-6B4B-9E7C-A1FB485FDE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5DE15EF-624A-514C-978D-BFBB11B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7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771EEEF8-E933-AE4B-A819-855B41152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52C74C-5C94-1A40-BC95-8DEA4648FB6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D0EBCBA3-0316-9B44-B84A-FE9D8369FC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2BE8CA0F-EAEB-0F4A-BB00-0F39B9EDC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2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A439B23F-A9E8-274F-ACF0-C7BF48E933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7088D4-5114-C14F-8224-9CDA3C1F861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2719149-EF3B-604C-8349-887E078F2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9F24931-7C12-5046-894F-0B6C54A460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84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6917B490-72CC-B040-9CD3-F62D02803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9AC56F-E6E1-9A4D-AA06-F11E50587F55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D6931FD-DFFD-D442-A9A3-0C75BEAF73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626C424-1C42-934C-BD0F-391DD88398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1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936A5F0D-CB2D-6B40-8730-41799220C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C85BB5-F801-4449-838A-0813DF2C8D03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9E5A650-E009-1A47-975C-D104FA8E8E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BE1FDA-A60A-D04E-8E69-F292BC961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0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D0E7-2599-431B-A9F2-2B1769F60D4F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E821A-9C66-4469-A148-8F0CD930D692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9FF3B-2FCD-430B-A280-462AC17DBBCA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73FB-7159-4145-8BC5-528E824925D4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197A1-31D6-45FE-88E5-2F353B542AF1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AF94-85E5-4FE7-A5E1-90ECCAC9650B}" type="datetime1">
              <a:rPr lang="en-US" smtClean="0"/>
              <a:t>23-Feb-25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3CC1A-5F73-4E59-8BF0-4CD802843026}" type="datetime1">
              <a:rPr lang="en-US" smtClean="0"/>
              <a:t>23-Feb-25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1A89-F2B5-4592-8169-74F2B06EEC30}" type="datetime1">
              <a:rPr lang="en-US" smtClean="0"/>
              <a:t>23-Feb-25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0039F-2484-463B-8AFB-4B1B294E9B3F}" type="datetime1">
              <a:rPr lang="en-US" smtClean="0"/>
              <a:t>23-Feb-25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F077486E-6591-4E46-8B21-35ABF15691F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23DE8-0C4E-409C-8F5D-6D07788CB95F}" type="datetime1">
              <a:rPr lang="en-US" smtClean="0"/>
              <a:t>23-Feb-25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E1CE-67C3-4FB6-91D5-E6BC9F83CD06}" type="datetime1">
              <a:rPr lang="en-US" smtClean="0"/>
              <a:t>23-Feb-25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CEA2E-D1A0-460D-ABF7-1E2C29BB311F}" type="datetime1">
              <a:rPr lang="en-US" smtClean="0"/>
              <a:t>23-Feb-25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4104-6B66-49A7-92B7-E2F7F53F36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cap="small" dirty="0"/>
              <a:t>Types of IP </a:t>
            </a:r>
            <a:r>
              <a:rPr lang="en-US" b="1" cap="small" dirty="0" smtClean="0"/>
              <a:t>Address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Based </a:t>
            </a:r>
            <a:r>
              <a:rPr lang="en-US" dirty="0"/>
              <a:t>on Addressing Scheme </a:t>
            </a:r>
            <a:endParaRPr lang="en-US" dirty="0" smtClean="0"/>
          </a:p>
          <a:p>
            <a:pPr marL="857250" lvl="1" indent="-457200"/>
            <a:r>
              <a:rPr lang="en-US" sz="3200" dirty="0" smtClean="0"/>
              <a:t>(</a:t>
            </a:r>
            <a:r>
              <a:rPr lang="en-US" sz="3200" dirty="0"/>
              <a:t>IPv4 vs. IPv6</a:t>
            </a:r>
            <a:r>
              <a:rPr lang="en-US" sz="3200" dirty="0" smtClean="0"/>
              <a:t>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Based </a:t>
            </a:r>
            <a:r>
              <a:rPr lang="en-US" dirty="0"/>
              <a:t>on Usage </a:t>
            </a:r>
            <a:endParaRPr lang="en-US" dirty="0" smtClean="0"/>
          </a:p>
          <a:p>
            <a:pPr marL="857250" lvl="1" indent="-457200" fontAlgn="base"/>
            <a:r>
              <a:rPr lang="en-US" sz="3200" dirty="0" smtClean="0"/>
              <a:t>(</a:t>
            </a:r>
            <a:r>
              <a:rPr lang="en-US" sz="3200" dirty="0"/>
              <a:t>Public vs. Private)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Based </a:t>
            </a:r>
            <a:r>
              <a:rPr lang="en-US" dirty="0"/>
              <a:t>on Assignment Method </a:t>
            </a:r>
            <a:endParaRPr lang="en-US" dirty="0" smtClean="0"/>
          </a:p>
          <a:p>
            <a:pPr marL="857250" lvl="1" indent="-457200" fontAlgn="base"/>
            <a:r>
              <a:rPr lang="en-US" sz="3200" dirty="0" smtClean="0"/>
              <a:t>(</a:t>
            </a:r>
            <a:r>
              <a:rPr lang="en-US" sz="3200" dirty="0"/>
              <a:t>Static vs. Dynamic</a:t>
            </a:r>
            <a:r>
              <a:rPr lang="en-US" sz="3200" dirty="0" smtClean="0"/>
              <a:t>)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26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IPv4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229600" cy="364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0BE189EB-2FC2-764C-98F7-8C65590A4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25" y="762000"/>
            <a:ext cx="7239000" cy="1797050"/>
          </a:xfrm>
          <a:prstGeom prst="rect">
            <a:avLst/>
          </a:prstGeom>
          <a:noFill/>
          <a:ln w="63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ts val="1100"/>
              </a:spcBef>
              <a:spcAft>
                <a:spcPts val="1100"/>
              </a:spcAft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An IP address is a </a:t>
            </a:r>
            <a:b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32-bit </a:t>
            </a:r>
            <a:b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address.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A3631BFD-AB4C-A041-96BA-7B17CAFD7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505200"/>
            <a:ext cx="7359650" cy="1797050"/>
          </a:xfrm>
          <a:prstGeom prst="rect">
            <a:avLst/>
          </a:prstGeom>
          <a:noFill/>
          <a:ln w="63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ts val="1100"/>
              </a:spcBef>
              <a:spcAft>
                <a:spcPts val="1100"/>
              </a:spcAft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The IP addresses 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</a:b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are </a:t>
            </a:r>
            <a:b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</a:b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" charset="0"/>
              </a:rPr>
              <a:t>unique.</a:t>
            </a:r>
          </a:p>
        </p:txBody>
      </p:sp>
      <p:pic>
        <p:nvPicPr>
          <p:cNvPr id="4100" name="Picture 8">
            <a:extLst>
              <a:ext uri="{FF2B5EF4-FFF2-40B4-BE49-F238E27FC236}">
                <a16:creationId xmlns:a16="http://schemas.microsoft.com/office/drawing/2014/main" id="{5BD20889-6A04-8B45-B004-850EF5C05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73400"/>
            <a:ext cx="1439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405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>
            <a:extLst>
              <a:ext uri="{FF2B5EF4-FFF2-40B4-BE49-F238E27FC236}">
                <a16:creationId xmlns:a16="http://schemas.microsoft.com/office/drawing/2014/main" id="{6DCCEC49-BF15-024C-8108-AF2A25E8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871" y="498991"/>
            <a:ext cx="4375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800" b="1" cap="small" dirty="0">
                <a:latin typeface="Times New Roman" panose="02020603050405020304" pitchFamily="18" charset="0"/>
              </a:rPr>
              <a:t>Address Space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168497" y="3505200"/>
            <a:ext cx="7194550" cy="3200400"/>
            <a:chOff x="914400" y="1981200"/>
            <a:chExt cx="7194550" cy="3200400"/>
          </a:xfrm>
        </p:grpSpPr>
        <p:sp>
          <p:nvSpPr>
            <p:cNvPr id="15362" name="Rectangle 2">
              <a:extLst>
                <a:ext uri="{FF2B5EF4-FFF2-40B4-BE49-F238E27FC236}">
                  <a16:creationId xmlns:a16="http://schemas.microsoft.com/office/drawing/2014/main" id="{4C454836-B69D-0C45-B8BB-E471D7F52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" y="2057400"/>
              <a:ext cx="6858000" cy="3124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35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147" name="Text Box 4">
              <a:extLst>
                <a:ext uri="{FF2B5EF4-FFF2-40B4-BE49-F238E27FC236}">
                  <a16:creationId xmlns:a16="http://schemas.microsoft.com/office/drawing/2014/main" id="{2951A6C5-4B5C-3244-A102-540460E62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250" y="2568575"/>
              <a:ext cx="1312863" cy="579438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addr15</a:t>
              </a:r>
            </a:p>
          </p:txBody>
        </p:sp>
        <p:sp>
          <p:nvSpPr>
            <p:cNvPr id="6148" name="Text Box 5">
              <a:extLst>
                <a:ext uri="{FF2B5EF4-FFF2-40B4-BE49-F238E27FC236}">
                  <a16:creationId xmlns:a16="http://schemas.microsoft.com/office/drawing/2014/main" id="{B86C69BB-65CF-5543-88AB-573730E46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2187575"/>
              <a:ext cx="1109663" cy="579438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addr1</a:t>
              </a:r>
            </a:p>
          </p:txBody>
        </p:sp>
        <p:sp>
          <p:nvSpPr>
            <p:cNvPr id="6149" name="Text Box 6">
              <a:extLst>
                <a:ext uri="{FF2B5EF4-FFF2-40B4-BE49-F238E27FC236}">
                  <a16:creationId xmlns:a16="http://schemas.microsoft.com/office/drawing/2014/main" id="{4DFCD3C7-A1DC-784F-8E69-B4BC08FC9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8800" y="2797175"/>
              <a:ext cx="1109663" cy="579438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addr2</a:t>
              </a:r>
            </a:p>
          </p:txBody>
        </p:sp>
        <p:sp>
          <p:nvSpPr>
            <p:cNvPr id="6150" name="Text Box 7">
              <a:extLst>
                <a:ext uri="{FF2B5EF4-FFF2-40B4-BE49-F238E27FC236}">
                  <a16:creationId xmlns:a16="http://schemas.microsoft.com/office/drawing/2014/main" id="{EFA7A50C-419F-7540-8A47-E63AFDF805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3840163"/>
              <a:ext cx="1312863" cy="579437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addr41</a:t>
              </a:r>
            </a:p>
          </p:txBody>
        </p:sp>
        <p:sp>
          <p:nvSpPr>
            <p:cNvPr id="6151" name="Text Box 8">
              <a:extLst>
                <a:ext uri="{FF2B5EF4-FFF2-40B4-BE49-F238E27FC236}">
                  <a16:creationId xmlns:a16="http://schemas.microsoft.com/office/drawing/2014/main" id="{5A84FAAC-1B60-054B-99CA-1F9D389EE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6000" y="4144963"/>
              <a:ext cx="1312863" cy="579437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addr31</a:t>
              </a:r>
            </a:p>
          </p:txBody>
        </p:sp>
        <p:sp>
          <p:nvSpPr>
            <p:cNvPr id="6152" name="Text Box 9">
              <a:extLst>
                <a:ext uri="{FF2B5EF4-FFF2-40B4-BE49-F238E27FC236}">
                  <a16:creationId xmlns:a16="http://schemas.microsoft.com/office/drawing/2014/main" id="{59D888F3-C435-FE41-805D-020E2B315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787775"/>
              <a:ext cx="1516063" cy="579438"/>
            </a:xfrm>
            <a:prstGeom prst="rect">
              <a:avLst/>
            </a:prstGeom>
            <a:solidFill>
              <a:srgbClr val="66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addr226</a:t>
              </a:r>
            </a:p>
          </p:txBody>
        </p:sp>
        <p:sp>
          <p:nvSpPr>
            <p:cNvPr id="6153" name="Text Box 10">
              <a:extLst>
                <a:ext uri="{FF2B5EF4-FFF2-40B4-BE49-F238E27FC236}">
                  <a16:creationId xmlns:a16="http://schemas.microsoft.com/office/drawing/2014/main" id="{39B68558-AAFA-C148-854A-9BEC69DDB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2949575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4" name="Text Box 11">
              <a:extLst>
                <a:ext uri="{FF2B5EF4-FFF2-40B4-BE49-F238E27FC236}">
                  <a16:creationId xmlns:a16="http://schemas.microsoft.com/office/drawing/2014/main" id="{B4547889-1378-BA4D-9EBD-75B3193B71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3330575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5" name="Text Box 12">
              <a:extLst>
                <a:ext uri="{FF2B5EF4-FFF2-40B4-BE49-F238E27FC236}">
                  <a16:creationId xmlns:a16="http://schemas.microsoft.com/office/drawing/2014/main" id="{DE4C060F-B686-EF46-8784-6071BEDE4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0" y="2111375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6" name="Text Box 13">
              <a:extLst>
                <a:ext uri="{FF2B5EF4-FFF2-40B4-BE49-F238E27FC236}">
                  <a16:creationId xmlns:a16="http://schemas.microsoft.com/office/drawing/2014/main" id="{ADE92219-DDFA-4043-92BA-2D52CB241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1981200"/>
              <a:ext cx="15557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7" name="Text Box 14">
              <a:extLst>
                <a:ext uri="{FF2B5EF4-FFF2-40B4-BE49-F238E27FC236}">
                  <a16:creationId xmlns:a16="http://schemas.microsoft.com/office/drawing/2014/main" id="{459D3D97-D9F7-CE48-A821-794D9F9F8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2873375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8" name="Text Box 15">
              <a:extLst>
                <a:ext uri="{FF2B5EF4-FFF2-40B4-BE49-F238E27FC236}">
                  <a16:creationId xmlns:a16="http://schemas.microsoft.com/office/drawing/2014/main" id="{89069D8A-4A48-0741-8C5F-75653B841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4419600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  <p:sp>
          <p:nvSpPr>
            <p:cNvPr id="6159" name="Text Box 16">
              <a:extLst>
                <a:ext uri="{FF2B5EF4-FFF2-40B4-BE49-F238E27FC236}">
                  <a16:creationId xmlns:a16="http://schemas.microsoft.com/office/drawing/2014/main" id="{395E527A-D612-504A-A732-8A89A9B3E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4572000"/>
              <a:ext cx="20129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77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77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77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tx1"/>
                </a:buClr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Tw Cen MT" panose="020B0602020104020603" pitchFamily="34" charset="77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3200">
                  <a:solidFill>
                    <a:schemeClr val="bg1"/>
                  </a:solidFill>
                  <a:latin typeface="Times New Roman" panose="02020603050405020304" pitchFamily="18" charset="0"/>
                </a:rPr>
                <a:t>…………..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52400" y="1602383"/>
            <a:ext cx="8686799" cy="120032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An </a:t>
            </a:r>
            <a:r>
              <a:rPr lang="en-US" sz="2400" dirty="0"/>
              <a:t>address space defines a </a:t>
            </a:r>
            <a:r>
              <a:rPr lang="en-US" sz="2400" u="sng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range of discrete addresses</a:t>
            </a:r>
            <a:r>
              <a:rPr lang="en-US" sz="2400" dirty="0"/>
              <a:t>, each of which may correspond to a network </a:t>
            </a:r>
            <a:r>
              <a:rPr lang="en-US" sz="2400" u="sng" dirty="0"/>
              <a:t>host</a:t>
            </a:r>
            <a:r>
              <a:rPr lang="en-US" sz="2400" dirty="0"/>
              <a:t>, </a:t>
            </a:r>
            <a:r>
              <a:rPr lang="en-US" sz="2400" u="sng" dirty="0"/>
              <a:t>peripheral device</a:t>
            </a:r>
            <a:r>
              <a:rPr lang="en-US" sz="2400" dirty="0"/>
              <a:t>, </a:t>
            </a:r>
            <a:r>
              <a:rPr lang="en-US" sz="2400" strike="sngStrike" dirty="0"/>
              <a:t>disk sector, a memory cell or</a:t>
            </a:r>
            <a:r>
              <a:rPr lang="en-US" sz="2400" dirty="0"/>
              <a:t> other logical or physical </a:t>
            </a:r>
            <a:r>
              <a:rPr lang="en-US" sz="2400" dirty="0" smtClean="0"/>
              <a:t>entity.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58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891098FD-A76C-3441-9BFE-52D5A64FC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33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4400" cap="small" dirty="0">
                <a:latin typeface="+mj-lt"/>
              </a:rPr>
              <a:t>Address </a:t>
            </a:r>
            <a:r>
              <a:rPr lang="en-US" altLang="en-US" sz="4400" cap="small" dirty="0" smtClean="0">
                <a:latin typeface="+mj-lt"/>
              </a:rPr>
              <a:t>Space Regulation</a:t>
            </a:r>
            <a:endParaRPr lang="en-US" altLang="en-US" sz="4400" cap="small" dirty="0">
              <a:latin typeface="+mj-lt"/>
            </a:endParaRPr>
          </a:p>
        </p:txBody>
      </p:sp>
      <p:sp>
        <p:nvSpPr>
          <p:cNvPr id="8194" name="Text Box 3">
            <a:extLst>
              <a:ext uri="{FF2B5EF4-FFF2-40B4-BE49-F238E27FC236}">
                <a16:creationId xmlns:a16="http://schemas.microsoft.com/office/drawing/2014/main" id="{165D5238-2E8D-2A49-BC80-EBFC42CE1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0" y="2568575"/>
            <a:ext cx="13128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addr15</a:t>
            </a: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FCD069DB-A7CB-B84B-A88C-28A90F4AB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97175"/>
            <a:ext cx="11096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addr2</a:t>
            </a:r>
          </a:p>
        </p:txBody>
      </p:sp>
      <p:sp>
        <p:nvSpPr>
          <p:cNvPr id="8197" name="Text Box 6">
            <a:extLst>
              <a:ext uri="{FF2B5EF4-FFF2-40B4-BE49-F238E27FC236}">
                <a16:creationId xmlns:a16="http://schemas.microsoft.com/office/drawing/2014/main" id="{9A5D80AE-39D9-464A-8E4C-72FD71165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840163"/>
            <a:ext cx="1312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addr41</a:t>
            </a:r>
          </a:p>
        </p:txBody>
      </p:sp>
      <p:sp>
        <p:nvSpPr>
          <p:cNvPr id="8198" name="Text Box 7">
            <a:extLst>
              <a:ext uri="{FF2B5EF4-FFF2-40B4-BE49-F238E27FC236}">
                <a16:creationId xmlns:a16="http://schemas.microsoft.com/office/drawing/2014/main" id="{CA58C59C-5A74-AD44-B150-71929BEC3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144963"/>
            <a:ext cx="1312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addr31</a:t>
            </a:r>
          </a:p>
        </p:txBody>
      </p:sp>
      <p:sp>
        <p:nvSpPr>
          <p:cNvPr id="8199" name="Text Box 8">
            <a:extLst>
              <a:ext uri="{FF2B5EF4-FFF2-40B4-BE49-F238E27FC236}">
                <a16:creationId xmlns:a16="http://schemas.microsoft.com/office/drawing/2014/main" id="{B86E5CE0-13FB-1845-9C96-CD012C448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787775"/>
            <a:ext cx="1516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addr226</a:t>
            </a:r>
          </a:p>
        </p:txBody>
      </p:sp>
      <p:sp>
        <p:nvSpPr>
          <p:cNvPr id="8200" name="Text Box 9">
            <a:extLst>
              <a:ext uri="{FF2B5EF4-FFF2-40B4-BE49-F238E27FC236}">
                <a16:creationId xmlns:a16="http://schemas.microsoft.com/office/drawing/2014/main" id="{D95E4DE5-9233-FD4E-A55C-FAC9B89E4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49575"/>
            <a:ext cx="2012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1" name="Text Box 10">
            <a:extLst>
              <a:ext uri="{FF2B5EF4-FFF2-40B4-BE49-F238E27FC236}">
                <a16:creationId xmlns:a16="http://schemas.microsoft.com/office/drawing/2014/main" id="{8C420F2E-67C3-054C-92A0-EF69011E1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330575"/>
            <a:ext cx="2012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3" name="Text Box 12">
            <a:extLst>
              <a:ext uri="{FF2B5EF4-FFF2-40B4-BE49-F238E27FC236}">
                <a16:creationId xmlns:a16="http://schemas.microsoft.com/office/drawing/2014/main" id="{974712D9-778F-6B47-A2EB-688C1F331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81200"/>
            <a:ext cx="155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4" name="Text Box 13">
            <a:extLst>
              <a:ext uri="{FF2B5EF4-FFF2-40B4-BE49-F238E27FC236}">
                <a16:creationId xmlns:a16="http://schemas.microsoft.com/office/drawing/2014/main" id="{B8CB66B6-8C94-3C49-ABD4-A39B50AD5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873375"/>
            <a:ext cx="2012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5" name="Text Box 14">
            <a:extLst>
              <a:ext uri="{FF2B5EF4-FFF2-40B4-BE49-F238E27FC236}">
                <a16:creationId xmlns:a16="http://schemas.microsoft.com/office/drawing/2014/main" id="{9453065B-14CE-D447-B75F-24A7132C2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419600"/>
            <a:ext cx="2012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6" name="Text Box 15">
            <a:extLst>
              <a:ext uri="{FF2B5EF4-FFF2-40B4-BE49-F238E27FC236}">
                <a16:creationId xmlns:a16="http://schemas.microsoft.com/office/drawing/2014/main" id="{172038F5-83FB-3E46-A74C-5819868BF8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572000"/>
            <a:ext cx="2012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…………..</a:t>
            </a:r>
          </a:p>
        </p:txBody>
      </p:sp>
      <p:sp>
        <p:nvSpPr>
          <p:cNvPr id="8207" name="Rectangle 16">
            <a:extLst>
              <a:ext uri="{FF2B5EF4-FFF2-40B4-BE49-F238E27FC236}">
                <a16:creationId xmlns:a16="http://schemas.microsoft.com/office/drawing/2014/main" id="{6732DB78-FC0D-C348-A1DA-4C586C9E3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59" y="2713255"/>
            <a:ext cx="7712982" cy="22225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>
                <a:latin typeface="Times" pitchFamily="2" charset="0"/>
              </a:rPr>
              <a:t>The address space in a protocol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>
                <a:latin typeface="Times" pitchFamily="2" charset="0"/>
              </a:rPr>
              <a:t>That uses N-bits to define an 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3200" b="1" dirty="0">
                <a:latin typeface="Times" pitchFamily="2" charset="0"/>
              </a:rPr>
              <a:t>Address is:</a:t>
            </a:r>
            <a:r>
              <a:rPr lang="en-GB" altLang="en-US" sz="3600" b="1" dirty="0">
                <a:latin typeface="Times" pitchFamily="2" charset="0"/>
              </a:rPr>
              <a:t> </a:t>
            </a:r>
          </a:p>
          <a:p>
            <a:pPr lvl="4"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3600" b="1" dirty="0">
                <a:latin typeface="Times" pitchFamily="2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2</a:t>
            </a:r>
            <a:r>
              <a:rPr lang="en-US" altLang="en-US" sz="2400" b="1" i="1" baseline="30000" dirty="0">
                <a:latin typeface="Arial" panose="020B0604020202020204" pitchFamily="34" charset="0"/>
              </a:rPr>
              <a:t>N</a:t>
            </a:r>
            <a:endParaRPr lang="en-US" altLang="en-US" sz="24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2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73C24D4-BBC3-3644-AE0B-397822A11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33600"/>
            <a:ext cx="7467600" cy="2625725"/>
          </a:xfrm>
          <a:prstGeom prst="rect">
            <a:avLst/>
          </a:prstGeom>
          <a:solidFill>
            <a:srgbClr val="99CCFF"/>
          </a:solidFill>
          <a:ln w="317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ts val="1100"/>
              </a:spcBef>
              <a:spcAft>
                <a:spcPts val="1100"/>
              </a:spcAft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address space of IPv4 is </a:t>
            </a:r>
          </a:p>
          <a:p>
            <a:pPr algn="ctr" eaLnBrk="1" hangingPunct="1">
              <a:spcBef>
                <a:spcPts val="1100"/>
              </a:spcBef>
              <a:spcAft>
                <a:spcPts val="1100"/>
              </a:spcAft>
              <a:defRPr/>
            </a:pP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baseline="300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or </a:t>
            </a:r>
            <a:b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4,294,967,296</a:t>
            </a:r>
            <a:r>
              <a:rPr lang="en-US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4D1F0E7B-2F54-264A-9255-354D76E8C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740" y="228600"/>
            <a:ext cx="549214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GB" sz="4800" b="1" i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IPv4 address space</a:t>
            </a:r>
            <a:endParaRPr lang="en-US" sz="4800" b="1" i="1" cap="small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200" y="5029200"/>
            <a:ext cx="1806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429 Crore+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9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F9C5D7B0-4143-D949-BC37-968A00B11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242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Tx/>
              <a:buFontTx/>
              <a:buNone/>
            </a:pPr>
            <a:r>
              <a:rPr lang="en-US" altLang="en-US" sz="3200" b="1" dirty="0" smtClean="0">
                <a:solidFill>
                  <a:srgbClr val="FF3300"/>
                </a:solidFill>
                <a:latin typeface="Times" pitchFamily="2" charset="0"/>
              </a:rPr>
              <a:t>        11000000  </a:t>
            </a:r>
            <a:r>
              <a:rPr lang="en-US" altLang="en-US" sz="3200" b="1" dirty="0" smtClean="0">
                <a:latin typeface="Times" pitchFamily="2" charset="0"/>
              </a:rPr>
              <a:t>10101000</a:t>
            </a:r>
            <a:r>
              <a:rPr lang="en-US" altLang="en-US" sz="3200" b="1" dirty="0" smtClean="0">
                <a:solidFill>
                  <a:srgbClr val="FF3300"/>
                </a:solidFill>
                <a:latin typeface="Times" pitchFamily="2" charset="0"/>
              </a:rPr>
              <a:t>  00000000  </a:t>
            </a:r>
            <a:r>
              <a:rPr lang="en-US" altLang="en-US" sz="3200" b="1" dirty="0" smtClean="0">
                <a:latin typeface="Times" pitchFamily="2" charset="0"/>
              </a:rPr>
              <a:t>00000001</a:t>
            </a:r>
            <a:endParaRPr lang="en-US" altLang="en-US" sz="3200" b="1" dirty="0">
              <a:latin typeface="Times" pitchFamily="2" charset="0"/>
            </a:endParaRP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F8398EE3-C24B-FC4D-976D-15F46B63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7239" y="381000"/>
            <a:ext cx="480952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800" b="1" i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Binary Notation</a:t>
            </a:r>
          </a:p>
        </p:txBody>
      </p:sp>
      <p:sp>
        <p:nvSpPr>
          <p:cNvPr id="12292" name="Rectangle 7">
            <a:extLst>
              <a:ext uri="{FF2B5EF4-FFF2-40B4-BE49-F238E27FC236}">
                <a16:creationId xmlns:a16="http://schemas.microsoft.com/office/drawing/2014/main" id="{236043F5-F809-2F49-BB5D-F43103D8D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005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dirty="0" smtClean="0">
                <a:latin typeface="Arial" panose="020B0604020202020204" pitchFamily="34" charset="0"/>
              </a:rPr>
              <a:t>          192</a:t>
            </a:r>
            <a:r>
              <a:rPr lang="en-US" altLang="en-US" sz="3200" dirty="0">
                <a:latin typeface="Arial" panose="020B0604020202020204" pitchFamily="34" charset="0"/>
              </a:rPr>
              <a:t>	  </a:t>
            </a:r>
            <a:r>
              <a:rPr lang="en-US" altLang="en-US" sz="3200" dirty="0" smtClean="0">
                <a:latin typeface="Arial" panose="020B0604020202020204" pitchFamily="34" charset="0"/>
              </a:rPr>
              <a:t>    .</a:t>
            </a:r>
            <a:r>
              <a:rPr lang="en-US" altLang="en-US" sz="3200" dirty="0">
                <a:latin typeface="Arial" panose="020B0604020202020204" pitchFamily="34" charset="0"/>
              </a:rPr>
              <a:t>	</a:t>
            </a:r>
            <a:r>
              <a:rPr lang="en-US" altLang="en-US" sz="3200" dirty="0" smtClean="0">
                <a:latin typeface="Arial" panose="020B0604020202020204" pitchFamily="34" charset="0"/>
              </a:rPr>
              <a:t>  168</a:t>
            </a:r>
            <a:r>
              <a:rPr lang="en-US" altLang="en-US" sz="3200" dirty="0">
                <a:latin typeface="Arial" panose="020B0604020202020204" pitchFamily="34" charset="0"/>
              </a:rPr>
              <a:t>	  </a:t>
            </a:r>
            <a:r>
              <a:rPr lang="en-US" altLang="en-US" sz="3200" dirty="0" smtClean="0">
                <a:latin typeface="Arial" panose="020B0604020202020204" pitchFamily="34" charset="0"/>
              </a:rPr>
              <a:t>    .</a:t>
            </a:r>
            <a:r>
              <a:rPr lang="en-US" altLang="en-US" sz="3200" dirty="0">
                <a:latin typeface="Arial" panose="020B0604020202020204" pitchFamily="34" charset="0"/>
              </a:rPr>
              <a:t>	 0	   </a:t>
            </a:r>
            <a:r>
              <a:rPr lang="en-US" altLang="en-US" sz="3200" dirty="0" smtClean="0">
                <a:latin typeface="Arial" panose="020B0604020202020204" pitchFamily="34" charset="0"/>
              </a:rPr>
              <a:t>  .      </a:t>
            </a:r>
            <a:r>
              <a:rPr lang="en-US" altLang="en-US" sz="3200" dirty="0">
                <a:latin typeface="Arial" panose="020B0604020202020204" pitchFamily="34" charset="0"/>
              </a:rPr>
              <a:t>1</a:t>
            </a:r>
          </a:p>
        </p:txBody>
      </p:sp>
      <p:sp>
        <p:nvSpPr>
          <p:cNvPr id="2" name="Rectangle 1"/>
          <p:cNvSpPr/>
          <p:nvPr/>
        </p:nvSpPr>
        <p:spPr>
          <a:xfrm>
            <a:off x="750217" y="2590800"/>
            <a:ext cx="1828800" cy="3657600"/>
          </a:xfrm>
          <a:prstGeom prst="rect">
            <a:avLst/>
          </a:prstGeom>
          <a:solidFill>
            <a:srgbClr val="FFC000">
              <a:alpha val="18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0800" y="2590800"/>
            <a:ext cx="1828800" cy="3657600"/>
          </a:xfrm>
          <a:prstGeom prst="rect">
            <a:avLst/>
          </a:prstGeom>
          <a:solidFill>
            <a:srgbClr val="FFC000">
              <a:alpha val="18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43167" y="2575089"/>
            <a:ext cx="1828800" cy="3657600"/>
          </a:xfrm>
          <a:prstGeom prst="rect">
            <a:avLst/>
          </a:prstGeom>
          <a:solidFill>
            <a:srgbClr val="FFC000">
              <a:alpha val="18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71967" y="2575089"/>
            <a:ext cx="1828800" cy="3657600"/>
          </a:xfrm>
          <a:prstGeom prst="rect">
            <a:avLst/>
          </a:prstGeom>
          <a:solidFill>
            <a:srgbClr val="FFC000">
              <a:alpha val="18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/>
      <p:bldP spid="2" grpId="0" animBg="1"/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77836"/>
            <a:ext cx="7135221" cy="30770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21" y="103909"/>
            <a:ext cx="4079179" cy="241702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28600" y="152400"/>
            <a:ext cx="1900683" cy="758825"/>
            <a:chOff x="228600" y="152400"/>
            <a:chExt cx="1900683" cy="758825"/>
          </a:xfrm>
        </p:grpSpPr>
        <p:pic>
          <p:nvPicPr>
            <p:cNvPr id="1028" name="Picture 4" descr="OXLOO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52400"/>
              <a:ext cx="1445381" cy="75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295400" y="203339"/>
              <a:ext cx="8338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+ R</a:t>
              </a:r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743200"/>
            <a:ext cx="8278380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3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0" y="103909"/>
            <a:ext cx="8668960" cy="72590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0" y="4038600"/>
            <a:ext cx="3505200" cy="1447800"/>
          </a:xfrm>
          <a:prstGeom prst="rect">
            <a:avLst/>
          </a:prstGeom>
          <a:solidFill>
            <a:schemeClr val="bg2">
              <a:alpha val="17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8919"/>
            <a:ext cx="8278496" cy="29582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4953000"/>
            <a:ext cx="685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 Request for Comments (RFC) is a publication from the Internet Society (ISOC) and its associated bodies, most prominently the Internet Engineering Task Force (IETF), the principal technical development and standards-setting bodies for the Internet.</a:t>
            </a:r>
          </a:p>
        </p:txBody>
      </p:sp>
      <p:sp>
        <p:nvSpPr>
          <p:cNvPr id="4" name="Rectangle 3"/>
          <p:cNvSpPr/>
          <p:nvPr/>
        </p:nvSpPr>
        <p:spPr>
          <a:xfrm>
            <a:off x="3505200" y="2438400"/>
            <a:ext cx="2743200" cy="1738722"/>
          </a:xfrm>
          <a:prstGeom prst="rect">
            <a:avLst/>
          </a:prstGeom>
          <a:solidFill>
            <a:srgbClr val="FFC000">
              <a:alpha val="18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b="1" cap="small" dirty="0" smtClean="0"/>
              <a:t>Public vs Private IP Address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1754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41529" y="3733800"/>
            <a:ext cx="8668139" cy="5334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BE8177-8395-DE45-9868-83D1EA3B5C20}"/>
              </a:ext>
            </a:extLst>
          </p:cNvPr>
          <p:cNvSpPr/>
          <p:nvPr/>
        </p:nvSpPr>
        <p:spPr>
          <a:xfrm>
            <a:off x="2286000" y="2514600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CLASSFUL </a:t>
            </a:r>
          </a:p>
          <a:p>
            <a:pPr algn="ctr">
              <a:spcBef>
                <a:spcPct val="0"/>
              </a:spcBef>
            </a:pP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ADDRESSING</a:t>
            </a:r>
          </a:p>
        </p:txBody>
      </p:sp>
    </p:spTree>
    <p:extLst>
      <p:ext uri="{BB962C8B-B14F-4D97-AF65-F5344CB8AC3E}">
        <p14:creationId xmlns:p14="http://schemas.microsoft.com/office/powerpoint/2010/main" val="29153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>
            <a:extLst>
              <a:ext uri="{FF2B5EF4-FFF2-40B4-BE49-F238E27FC236}">
                <a16:creationId xmlns:a16="http://schemas.microsoft.com/office/drawing/2014/main" id="{894C28E4-45B3-3643-B331-3E24A1A52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6" y="4114800"/>
            <a:ext cx="7810500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4">
            <a:extLst>
              <a:ext uri="{FF2B5EF4-FFF2-40B4-BE49-F238E27FC236}">
                <a16:creationId xmlns:a16="http://schemas.microsoft.com/office/drawing/2014/main" id="{AB98F403-41B3-9F40-8CCA-F866B7B41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26" y="449759"/>
            <a:ext cx="737522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>
                <a:latin typeface="Calibri" panose="020F0502020204030204" pitchFamily="34" charset="0"/>
                <a:cs typeface="Calibri" panose="020F0502020204030204" pitchFamily="34" charset="0"/>
              </a:rPr>
              <a:t>Occupation of the address space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D936FD-6842-E048-B5BC-9267396B30DE}"/>
              </a:ext>
            </a:extLst>
          </p:cNvPr>
          <p:cNvSpPr/>
          <p:nvPr/>
        </p:nvSpPr>
        <p:spPr>
          <a:xfrm>
            <a:off x="0" y="1905000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2800" dirty="0">
                <a:latin typeface="Arial" charset="0"/>
              </a:rPr>
              <a:t>In classful addressing the address space is </a:t>
            </a:r>
          </a:p>
          <a:p>
            <a:pPr algn="ctr">
              <a:defRPr/>
            </a:pPr>
            <a:r>
              <a:rPr lang="en-GB" sz="2800" dirty="0">
                <a:latin typeface="Arial" charset="0"/>
              </a:rPr>
              <a:t>divided into  5 classes:</a:t>
            </a:r>
          </a:p>
          <a:p>
            <a:pPr algn="ctr">
              <a:defRPr/>
            </a:pPr>
            <a:endParaRPr lang="en-GB" sz="2800" dirty="0">
              <a:latin typeface="Arial" charset="0"/>
            </a:endParaRPr>
          </a:p>
          <a:p>
            <a:pPr algn="ctr">
              <a:defRPr/>
            </a:pPr>
            <a:r>
              <a:rPr lang="en-US" sz="28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</a:t>
            </a:r>
            <a:r>
              <a:rPr lang="en-US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n-US" sz="28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</a:t>
            </a:r>
            <a:r>
              <a:rPr lang="en-US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n-US" sz="28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</a:t>
            </a:r>
            <a:r>
              <a:rPr lang="en-US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</a:t>
            </a:r>
            <a:r>
              <a:rPr lang="en-US" sz="28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</a:t>
            </a:r>
            <a:r>
              <a:rPr lang="en-US" sz="28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&amp; </a:t>
            </a:r>
            <a:r>
              <a:rPr lang="en-US" sz="28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</a:t>
            </a:r>
            <a:endParaRPr lang="en-US" sz="2800" b="1" i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51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>
            <a:extLst>
              <a:ext uri="{FF2B5EF4-FFF2-40B4-BE49-F238E27FC236}">
                <a16:creationId xmlns:a16="http://schemas.microsoft.com/office/drawing/2014/main" id="{2EEFEAB2-88A8-7743-891C-E28F435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38305"/>
            <a:ext cx="708025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>
            <a:extLst>
              <a:ext uri="{FF2B5EF4-FFF2-40B4-BE49-F238E27FC236}">
                <a16:creationId xmlns:a16="http://schemas.microsoft.com/office/drawing/2014/main" id="{6BFC3DF5-EC17-7844-B27A-EF92E1268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37" y="152400"/>
            <a:ext cx="90712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 b="1" cap="small" dirty="0">
                <a:latin typeface="Times New Roman" panose="02020603050405020304" pitchFamily="18" charset="0"/>
              </a:rPr>
              <a:t>Finding the class in binary notation</a:t>
            </a:r>
          </a:p>
        </p:txBody>
      </p:sp>
    </p:spTree>
    <p:extLst>
      <p:ext uri="{BB962C8B-B14F-4D97-AF65-F5344CB8AC3E}">
        <p14:creationId xmlns:p14="http://schemas.microsoft.com/office/powerpoint/2010/main" val="33780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>
            <a:extLst>
              <a:ext uri="{FF2B5EF4-FFF2-40B4-BE49-F238E27FC236}">
                <a16:creationId xmlns:a16="http://schemas.microsoft.com/office/drawing/2014/main" id="{DB0B2A7C-DDDB-514F-94C5-2531FFD4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36838"/>
            <a:ext cx="7972425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 Box 4">
            <a:extLst>
              <a:ext uri="{FF2B5EF4-FFF2-40B4-BE49-F238E27FC236}">
                <a16:creationId xmlns:a16="http://schemas.microsoft.com/office/drawing/2014/main" id="{7D089297-F9EB-2B4F-9CC5-A1239B145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67" y="304800"/>
            <a:ext cx="583403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>
                <a:latin typeface="Calibri" panose="020F0502020204030204" pitchFamily="34" charset="0"/>
                <a:cs typeface="Calibri" panose="020F0502020204030204" pitchFamily="34" charset="0"/>
              </a:rPr>
              <a:t>Finding the address class</a:t>
            </a:r>
          </a:p>
        </p:txBody>
      </p:sp>
    </p:spTree>
    <p:extLst>
      <p:ext uri="{BB962C8B-B14F-4D97-AF65-F5344CB8AC3E}">
        <p14:creationId xmlns:p14="http://schemas.microsoft.com/office/powerpoint/2010/main" val="28815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AutoShape 2">
            <a:extLst>
              <a:ext uri="{FF2B5EF4-FFF2-40B4-BE49-F238E27FC236}">
                <a16:creationId xmlns:a16="http://schemas.microsoft.com/office/drawing/2014/main" id="{E835CD51-405F-C94F-8FBE-C691EDE07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125538"/>
            <a:ext cx="8534400" cy="4419600"/>
          </a:xfrm>
          <a:prstGeom prst="verticalScroll">
            <a:avLst>
              <a:gd name="adj" fmla="val 12500"/>
            </a:avLst>
          </a:prstGeom>
          <a:solidFill>
            <a:srgbClr val="99CCFF">
              <a:alpha val="11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Show that Class </a:t>
            </a:r>
            <a: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6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</a:p>
          <a:p>
            <a:pPr algn="ctr">
              <a:defRPr/>
            </a:pP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3600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31</a:t>
            </a:r>
            <a:r>
              <a:rPr lang="en-US" sz="3600" i="1" dirty="0">
                <a:latin typeface="Calibri" panose="020F0502020204030204" pitchFamily="34" charset="0"/>
                <a:cs typeface="Calibri" panose="020F0502020204030204" pitchFamily="34" charset="0"/>
              </a:rPr>
              <a:t> =</a:t>
            </a:r>
            <a:r>
              <a:rPr lang="en-US" sz="3600" b="1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2,147,483,648 </a:t>
            </a:r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addresses</a:t>
            </a:r>
          </a:p>
          <a:p>
            <a:pPr algn="ctr">
              <a:defRPr/>
            </a:pPr>
            <a:r>
              <a:rPr lang="en-US" sz="36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214 Crore+</a:t>
            </a:r>
            <a:endParaRPr lang="en-US" sz="36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588A5103-7A06-9140-AA16-11FCB4093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832" y="152400"/>
            <a:ext cx="2196435" cy="83099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800" b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436F54-43B6-AC47-A230-BCC9B62AD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109827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Tx/>
              <a:buFontTx/>
              <a:buNone/>
            </a:pPr>
            <a:r>
              <a:rPr lang="en-US" altLang="en-US" sz="3200" b="1" dirty="0">
                <a:solidFill>
                  <a:srgbClr val="002060"/>
                </a:solidFill>
                <a:latin typeface="Times" pitchFamily="2" charset="0"/>
              </a:rPr>
              <a:t>0</a:t>
            </a:r>
            <a:r>
              <a:rPr lang="en-US" altLang="en-US" sz="3200" b="1" dirty="0">
                <a:solidFill>
                  <a:srgbClr val="FF3300"/>
                </a:solidFill>
                <a:latin typeface="Times" pitchFamily="2" charset="0"/>
              </a:rPr>
              <a:t>1000000 </a:t>
            </a:r>
            <a:r>
              <a:rPr lang="en-US" altLang="en-US" sz="3200" b="1" dirty="0">
                <a:latin typeface="Times" pitchFamily="2" charset="0"/>
              </a:rPr>
              <a:t>10101000</a:t>
            </a:r>
            <a:r>
              <a:rPr lang="en-US" altLang="en-US" sz="3200" b="1" dirty="0">
                <a:solidFill>
                  <a:srgbClr val="FF3300"/>
                </a:solidFill>
                <a:latin typeface="Times" pitchFamily="2" charset="0"/>
              </a:rPr>
              <a:t> 00000000 </a:t>
            </a:r>
            <a:r>
              <a:rPr lang="en-US" altLang="en-US" sz="3200" b="1" dirty="0">
                <a:latin typeface="Times" pitchFamily="2" charset="0"/>
              </a:rPr>
              <a:t>00000001</a:t>
            </a:r>
          </a:p>
        </p:txBody>
      </p:sp>
    </p:spTree>
    <p:extLst>
      <p:ext uri="{BB962C8B-B14F-4D97-AF65-F5344CB8AC3E}">
        <p14:creationId xmlns:p14="http://schemas.microsoft.com/office/powerpoint/2010/main" val="409840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>
            <a:extLst>
              <a:ext uri="{FF2B5EF4-FFF2-40B4-BE49-F238E27FC236}">
                <a16:creationId xmlns:a16="http://schemas.microsoft.com/office/drawing/2014/main" id="{CCA51DA5-2A86-A546-BBE5-51628DBA1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3209" y="62955"/>
            <a:ext cx="2028119" cy="769441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400" b="1" i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  <p:sp>
        <p:nvSpPr>
          <p:cNvPr id="26627" name="AutoShape 4">
            <a:extLst>
              <a:ext uri="{FF2B5EF4-FFF2-40B4-BE49-F238E27FC236}">
                <a16:creationId xmlns:a16="http://schemas.microsoft.com/office/drawing/2014/main" id="{CE72D978-39E2-6A42-A313-8219BA9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511" y="1143000"/>
            <a:ext cx="7021513" cy="2060575"/>
          </a:xfrm>
          <a:prstGeom prst="verticalScroll">
            <a:avLst>
              <a:gd name="adj" fmla="val 12500"/>
            </a:avLst>
          </a:prstGeom>
          <a:solidFill>
            <a:srgbClr val="66CCFF">
              <a:alpha val="13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Find the class of the following IP addresses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latin typeface="Arial" panose="020B0604020202020204" pitchFamily="34" charset="0"/>
              </a:rPr>
              <a:t> 0</a:t>
            </a:r>
            <a:r>
              <a:rPr lang="en-US" altLang="en-US" sz="2400" dirty="0">
                <a:latin typeface="Arial" panose="020B0604020202020204" pitchFamily="34" charset="0"/>
              </a:rPr>
              <a:t>0000001  00001011   00001011 11101111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11000001  00001011   00001011 11101111</a:t>
            </a:r>
            <a:endParaRPr lang="en-GB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26628" name="AutoShape 5">
            <a:extLst>
              <a:ext uri="{FF2B5EF4-FFF2-40B4-BE49-F238E27FC236}">
                <a16:creationId xmlns:a16="http://schemas.microsoft.com/office/drawing/2014/main" id="{E45A1F1F-36E8-5647-9848-EB959041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114800"/>
            <a:ext cx="7021513" cy="2060575"/>
          </a:xfrm>
          <a:prstGeom prst="verticalScroll">
            <a:avLst>
              <a:gd name="adj" fmla="val 12500"/>
            </a:avLst>
          </a:prstGeom>
          <a:solidFill>
            <a:srgbClr val="FF0000">
              <a:alpha val="26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0</a:t>
            </a:r>
            <a:r>
              <a:rPr lang="en-US" altLang="en-US" sz="2400" dirty="0">
                <a:latin typeface="Arial" panose="020B0604020202020204" pitchFamily="34" charset="0"/>
              </a:rPr>
              <a:t>0000001  00001011   00001011 11101111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</a:rPr>
              <a:t>1</a:t>
            </a:r>
            <a:r>
              <a:rPr lang="en-GB" altLang="en-US" sz="2400" baseline="30000" dirty="0">
                <a:latin typeface="Arial" panose="020B0604020202020204" pitchFamily="34" charset="0"/>
              </a:rPr>
              <a:t>st</a:t>
            </a:r>
            <a:r>
              <a:rPr lang="en-GB" altLang="en-US" sz="2400" dirty="0">
                <a:latin typeface="Arial" panose="020B0604020202020204" pitchFamily="34" charset="0"/>
              </a:rPr>
              <a:t> is 0, hence it is Class A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11000001  00001011   00001011 11101111</a:t>
            </a:r>
            <a:endParaRPr lang="en-GB" altLang="en-US" sz="2400" dirty="0">
              <a:latin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en-GB" altLang="en-US" baseline="30000" dirty="0">
                <a:solidFill>
                  <a:schemeClr val="hlink"/>
                </a:solidFill>
                <a:latin typeface="Arial" panose="020B0604020202020204" pitchFamily="34" charset="0"/>
              </a:rPr>
              <a:t>st</a:t>
            </a:r>
            <a:r>
              <a:rPr lang="en-GB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 and 2</a:t>
            </a:r>
            <a:r>
              <a:rPr lang="en-GB" altLang="en-US" baseline="30000" dirty="0">
                <a:solidFill>
                  <a:schemeClr val="hlink"/>
                </a:solidFill>
                <a:latin typeface="Arial" panose="020B0604020202020204" pitchFamily="34" charset="0"/>
              </a:rPr>
              <a:t>nd</a:t>
            </a:r>
            <a:r>
              <a:rPr lang="en-GB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 bits are 1, and 3</a:t>
            </a:r>
            <a:r>
              <a:rPr lang="en-GB" altLang="en-US" baseline="30000" dirty="0">
                <a:solidFill>
                  <a:schemeClr val="hlink"/>
                </a:solidFill>
                <a:latin typeface="Arial" panose="020B0604020202020204" pitchFamily="34" charset="0"/>
              </a:rPr>
              <a:t>rd</a:t>
            </a:r>
            <a:r>
              <a:rPr lang="en-GB" altLang="en-US" dirty="0">
                <a:solidFill>
                  <a:schemeClr val="hlink"/>
                </a:solidFill>
                <a:latin typeface="Arial" panose="020B0604020202020204" pitchFamily="34" charset="0"/>
              </a:rPr>
              <a:t> bit is 0 hence, Class C </a:t>
            </a:r>
          </a:p>
        </p:txBody>
      </p:sp>
    </p:spTree>
    <p:extLst>
      <p:ext uri="{BB962C8B-B14F-4D97-AF65-F5344CB8AC3E}">
        <p14:creationId xmlns:p14="http://schemas.microsoft.com/office/powerpoint/2010/main" val="346638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>
            <a:extLst>
              <a:ext uri="{FF2B5EF4-FFF2-40B4-BE49-F238E27FC236}">
                <a16:creationId xmlns:a16="http://schemas.microsoft.com/office/drawing/2014/main" id="{B3094A15-2FB4-504E-82F4-2C5B59B83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7375"/>
            <a:ext cx="7089775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4">
            <a:extLst>
              <a:ext uri="{FF2B5EF4-FFF2-40B4-BE49-F238E27FC236}">
                <a16:creationId xmlns:a16="http://schemas.microsoft.com/office/drawing/2014/main" id="{40F7AE13-C87D-D748-8FB0-6E8A562C9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2" y="228600"/>
            <a:ext cx="84442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>
                <a:latin typeface="Calibri" panose="020F0502020204030204" pitchFamily="34" charset="0"/>
                <a:cs typeface="Calibri" panose="020F0502020204030204" pitchFamily="34" charset="0"/>
              </a:rPr>
              <a:t>Finding the class in decimal notation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FA462-AE96-0E4D-A71C-6740E9219F65}"/>
              </a:ext>
            </a:extLst>
          </p:cNvPr>
          <p:cNvSpPr/>
          <p:nvPr/>
        </p:nvSpPr>
        <p:spPr>
          <a:xfrm>
            <a:off x="438782" y="1030892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0000000          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1111111 (127)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C61AA-90F5-D648-8188-FB4B4FD63AFE}"/>
              </a:ext>
            </a:extLst>
          </p:cNvPr>
          <p:cNvSpPr/>
          <p:nvPr/>
        </p:nvSpPr>
        <p:spPr>
          <a:xfrm>
            <a:off x="438782" y="1467946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000000 (128)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111111 (191)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0B396EA-F11C-0D40-BD36-CAA6D5F1D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888166"/>
            <a:ext cx="1828800" cy="210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FD52C-173E-AA46-AE41-5232857D247A}"/>
              </a:ext>
            </a:extLst>
          </p:cNvPr>
          <p:cNvSpPr/>
          <p:nvPr/>
        </p:nvSpPr>
        <p:spPr>
          <a:xfrm>
            <a:off x="438782" y="1921583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11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 (192)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 (223)</a:t>
            </a:r>
          </a:p>
        </p:txBody>
      </p:sp>
    </p:spTree>
    <p:extLst>
      <p:ext uri="{BB962C8B-B14F-4D97-AF65-F5344CB8AC3E}">
        <p14:creationId xmlns:p14="http://schemas.microsoft.com/office/powerpoint/2010/main" val="253198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4">
            <a:extLst>
              <a:ext uri="{FF2B5EF4-FFF2-40B4-BE49-F238E27FC236}">
                <a16:creationId xmlns:a16="http://schemas.microsoft.com/office/drawing/2014/main" id="{4580AB4D-7D84-BA4D-A144-D0A053729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1" y="1295401"/>
            <a:ext cx="8408988" cy="2249488"/>
          </a:xfrm>
          <a:prstGeom prst="verticalScroll">
            <a:avLst>
              <a:gd name="adj" fmla="val 12500"/>
            </a:avLst>
          </a:prstGeom>
          <a:solidFill>
            <a:srgbClr val="66CCFF">
              <a:alpha val="22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800" dirty="0">
                <a:latin typeface="Arial" panose="020B0604020202020204" pitchFamily="34" charset="0"/>
              </a:rPr>
              <a:t>Find the class of the following addresses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158.223.1.108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227.13.14.88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 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p:sp>
        <p:nvSpPr>
          <p:cNvPr id="30724" name="AutoShape 5">
            <a:extLst>
              <a:ext uri="{FF2B5EF4-FFF2-40B4-BE49-F238E27FC236}">
                <a16:creationId xmlns:a16="http://schemas.microsoft.com/office/drawing/2014/main" id="{6C8B12C0-078A-654D-A120-19918F4AD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15" y="4114800"/>
            <a:ext cx="8445774" cy="2606675"/>
          </a:xfrm>
          <a:prstGeom prst="verticalScroll">
            <a:avLst>
              <a:gd name="adj" fmla="val 12500"/>
            </a:avLst>
          </a:prstGeom>
          <a:solidFill>
            <a:srgbClr val="FFC000">
              <a:alpha val="28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GB" altLang="en-US" sz="2400" dirty="0">
                <a:latin typeface="Arial" panose="020B0604020202020204" pitchFamily="34" charset="0"/>
              </a:rPr>
              <a:t>158.223.1.108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</a:rPr>
              <a:t>1</a:t>
            </a:r>
            <a:r>
              <a:rPr lang="en-GB" altLang="en-US" sz="2400" baseline="30000" dirty="0">
                <a:latin typeface="Arial" panose="020B0604020202020204" pitchFamily="34" charset="0"/>
              </a:rPr>
              <a:t>st</a:t>
            </a:r>
            <a:r>
              <a:rPr lang="en-GB" altLang="en-US" sz="2400" dirty="0">
                <a:latin typeface="Arial" panose="020B0604020202020204" pitchFamily="34" charset="0"/>
              </a:rPr>
              <a:t> byte = 158  (128&lt;158&lt;191)  class B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r>
              <a:rPr lang="en-GB" altLang="en-US" sz="2400" dirty="0">
                <a:latin typeface="Arial" panose="020B0604020202020204" pitchFamily="34" charset="0"/>
              </a:rPr>
              <a:t>227.13.14.88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GB" altLang="en-US" sz="2400" dirty="0">
                <a:latin typeface="Arial" panose="020B0604020202020204" pitchFamily="34" charset="0"/>
              </a:rPr>
              <a:t>1</a:t>
            </a:r>
            <a:r>
              <a:rPr lang="en-GB" altLang="en-US" sz="2400" baseline="30000" dirty="0">
                <a:latin typeface="Arial" panose="020B0604020202020204" pitchFamily="34" charset="0"/>
              </a:rPr>
              <a:t>st</a:t>
            </a:r>
            <a:r>
              <a:rPr lang="en-GB" altLang="en-US" sz="2400" dirty="0">
                <a:latin typeface="Arial" panose="020B0604020202020204" pitchFamily="34" charset="0"/>
              </a:rPr>
              <a:t> byte = 227 (224&lt;227&lt;239) class D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Char char="•"/>
            </a:pPr>
            <a:endParaRPr lang="en-GB" altLang="en-US" sz="2400" dirty="0">
              <a:latin typeface="Arial" panose="020B0604020202020204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6F3AE535-7EE0-834E-AB08-A6F5696E3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832" y="152400"/>
            <a:ext cx="2196435" cy="83099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800" b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077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2">
            <a:extLst>
              <a:ext uri="{FF2B5EF4-FFF2-40B4-BE49-F238E27FC236}">
                <a16:creationId xmlns:a16="http://schemas.microsoft.com/office/drawing/2014/main" id="{B1B0922A-458C-B546-AFD4-ADC0F1E52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altLang="en-US" b="1" cap="small" dirty="0"/>
              <a:t>Port number</a:t>
            </a:r>
            <a:endParaRPr lang="en-US" altLang="en-US" b="1" cap="small" dirty="0"/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F86FDAF-C951-D244-AC80-356CC96A2BC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685800" y="2366963"/>
            <a:ext cx="7772400" cy="3424237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GB" altLang="en-US" b="1" dirty="0"/>
              <a:t>158.128.1.108:25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GB" altLang="en-US" dirty="0"/>
              <a:t>the for octet before colon is the IP address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GB" altLang="en-US" dirty="0"/>
              <a:t>The number of colon (25) is the port number 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1" dirty="0"/>
              <a:t>16</a:t>
            </a:r>
            <a:r>
              <a:rPr lang="en-US" dirty="0"/>
              <a:t>-bit integer, so </a:t>
            </a:r>
            <a:r>
              <a:rPr lang="en-US" b="1" dirty="0"/>
              <a:t>65535</a:t>
            </a:r>
            <a:r>
              <a:rPr lang="en-US" dirty="0"/>
              <a:t>.</a:t>
            </a:r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8A7B0-5EAD-F245-BC2B-7244378F611F}"/>
              </a:ext>
            </a:extLst>
          </p:cNvPr>
          <p:cNvSpPr txBox="1"/>
          <p:nvPr/>
        </p:nvSpPr>
        <p:spPr>
          <a:xfrm>
            <a:off x="6477000" y="1143000"/>
            <a:ext cx="2032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Port:1-1024</a:t>
            </a:r>
          </a:p>
          <a:p>
            <a:endParaRPr lang="en-US" dirty="0"/>
          </a:p>
          <a:p>
            <a:r>
              <a:rPr lang="en-US" dirty="0"/>
              <a:t>Ping: 7</a:t>
            </a:r>
          </a:p>
          <a:p>
            <a:r>
              <a:rPr lang="en-US" dirty="0"/>
              <a:t>DHCP: 68</a:t>
            </a:r>
          </a:p>
        </p:txBody>
      </p:sp>
    </p:spTree>
    <p:extLst>
      <p:ext uri="{BB962C8B-B14F-4D97-AF65-F5344CB8AC3E}">
        <p14:creationId xmlns:p14="http://schemas.microsoft.com/office/powerpoint/2010/main" val="36901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>
            <a:extLst>
              <a:ext uri="{FF2B5EF4-FFF2-40B4-BE49-F238E27FC236}">
                <a16:creationId xmlns:a16="http://schemas.microsoft.com/office/drawing/2014/main" id="{E8A82427-5154-9741-9924-2E4FBE59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57400"/>
            <a:ext cx="88868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4">
            <a:extLst>
              <a:ext uri="{FF2B5EF4-FFF2-40B4-BE49-F238E27FC236}">
                <a16:creationId xmlns:a16="http://schemas.microsoft.com/office/drawing/2014/main" id="{972C4625-876F-A04C-B474-7B66BDDB0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608" y="152400"/>
            <a:ext cx="46803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 err="1">
                <a:latin typeface="Times New Roman" panose="02020603050405020304" pitchFamily="18" charset="0"/>
              </a:rPr>
              <a:t>Netid</a:t>
            </a:r>
            <a:r>
              <a:rPr lang="en-US" altLang="en-US" sz="4400" b="1" cap="small" dirty="0">
                <a:latin typeface="Times New Roman" panose="02020603050405020304" pitchFamily="18" charset="0"/>
              </a:rPr>
              <a:t> and </a:t>
            </a:r>
            <a:r>
              <a:rPr lang="en-US" altLang="en-US" sz="4400" b="1" cap="small" dirty="0" err="1">
                <a:latin typeface="Times New Roman" panose="02020603050405020304" pitchFamily="18" charset="0"/>
              </a:rPr>
              <a:t>hostid</a:t>
            </a:r>
            <a:endParaRPr lang="en-US" altLang="en-US" sz="4400" b="1" cap="small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4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The Story</a:t>
            </a:r>
            <a:endParaRPr lang="en-US" cap="smal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CC14B0-C92A-1342-9523-5E0D64499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2012949"/>
            <a:ext cx="5540402" cy="4525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00200"/>
            <a:ext cx="5638800" cy="19359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15A10-67E2-1643-A1AF-AB537404A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536188"/>
            <a:ext cx="7239000" cy="177983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170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C44D4-CD8D-424D-AD31-1AE7B9DC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1846618"/>
            <a:ext cx="7081200" cy="7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B9C2B-7C13-B94A-B01D-83EB38991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1600" y="2702752"/>
            <a:ext cx="7081200" cy="83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4B90954-A300-2C42-AB55-A50C375AF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990600"/>
            <a:ext cx="7081200" cy="85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Magnetic Disk 4"/>
          <p:cNvSpPr/>
          <p:nvPr/>
        </p:nvSpPr>
        <p:spPr>
          <a:xfrm>
            <a:off x="3699164" y="4800600"/>
            <a:ext cx="1600200" cy="4572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Router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1752600" y="3352800"/>
            <a:ext cx="609600" cy="33528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99364" y="4038600"/>
            <a:ext cx="2320636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99364" y="5029200"/>
            <a:ext cx="23206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99364" y="5029200"/>
            <a:ext cx="2168236" cy="1143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432388"/>
            <a:ext cx="3276600" cy="1124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/>
          <p:cNvSpPr txBox="1"/>
          <p:nvPr/>
        </p:nvSpPr>
        <p:spPr>
          <a:xfrm rot="20272071">
            <a:off x="5472104" y="420934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73.X.X.X</a:t>
            </a:r>
            <a:endParaRPr lang="en-US" spc="6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980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 IP Block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229600" cy="26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small" dirty="0"/>
              <a:t>Key functions of the network </a:t>
            </a:r>
            <a:r>
              <a:rPr lang="en-US" sz="4000" b="1" cap="small" dirty="0" smtClean="0"/>
              <a:t>layer</a:t>
            </a:r>
            <a:endParaRPr lang="en-US" sz="4000" b="1" cap="smal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8307444" cy="3291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983069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Ref: https</a:t>
            </a:r>
            <a:r>
              <a:rPr lang="en-US" dirty="0"/>
              <a:t>://www.geeksforgeeks.org/network-layer-services-packetizing-routing-and-forwarding/</a:t>
            </a:r>
          </a:p>
        </p:txBody>
      </p:sp>
    </p:spTree>
    <p:extLst>
      <p:ext uri="{BB962C8B-B14F-4D97-AF65-F5344CB8AC3E}">
        <p14:creationId xmlns:p14="http://schemas.microsoft.com/office/powerpoint/2010/main" val="23844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"/>
            <a:ext cx="6781800" cy="3174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505200"/>
            <a:ext cx="6781800" cy="3287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55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7959"/>
            <a:ext cx="7223760" cy="3017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88"/>
          <a:stretch/>
        </p:blipFill>
        <p:spPr>
          <a:xfrm>
            <a:off x="1075178" y="3453790"/>
            <a:ext cx="7223760" cy="32518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89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19" y="0"/>
            <a:ext cx="7223760" cy="3484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98" y="3520498"/>
            <a:ext cx="7223760" cy="34831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267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8"/>
          <a:stretch/>
        </p:blipFill>
        <p:spPr>
          <a:xfrm>
            <a:off x="1219200" y="164433"/>
            <a:ext cx="6858000" cy="318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3"/>
          <a:stretch/>
        </p:blipFill>
        <p:spPr>
          <a:xfrm>
            <a:off x="1219200" y="3521507"/>
            <a:ext cx="6858000" cy="32602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50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cap="small" dirty="0"/>
              <a:t>What is an IP Address? 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… is </a:t>
            </a:r>
            <a:r>
              <a:rPr lang="en-US" dirty="0"/>
              <a:t>a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unique string of numbers</a:t>
            </a:r>
            <a:r>
              <a:rPr lang="en-US" dirty="0"/>
              <a:t> assigned to each device connected to a computer </a:t>
            </a:r>
            <a:r>
              <a:rPr lang="en-US" dirty="0" smtClean="0"/>
              <a:t>network</a:t>
            </a:r>
          </a:p>
          <a:p>
            <a:pPr algn="just"/>
            <a:r>
              <a:rPr lang="en-US" dirty="0" smtClean="0"/>
              <a:t> … </a:t>
            </a:r>
            <a:r>
              <a:rPr lang="en-US" dirty="0"/>
              <a:t>uses the Internet Protocol for communication.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serves</a:t>
            </a:r>
            <a:r>
              <a:rPr lang="en-US" dirty="0"/>
              <a:t> as an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identifier</a:t>
            </a:r>
            <a:r>
              <a:rPr lang="en-US" dirty="0"/>
              <a:t> that allows devices to send and receive data over the network,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ensuring</a:t>
            </a:r>
            <a:r>
              <a:rPr lang="en-US" dirty="0" smtClean="0"/>
              <a:t> </a:t>
            </a:r>
            <a:r>
              <a:rPr lang="en-US" dirty="0"/>
              <a:t>that this data reaches the </a:t>
            </a:r>
            <a:r>
              <a:rPr lang="en-US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correct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32930</TotalTime>
  <Words>509</Words>
  <Application>Microsoft Office PowerPoint</Application>
  <PresentationFormat>On-screen Show (4:3)</PresentationFormat>
  <Paragraphs>127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The Story</vt:lpstr>
      <vt:lpstr>Key functions of the network layer</vt:lpstr>
      <vt:lpstr>PowerPoint Presentation</vt:lpstr>
      <vt:lpstr>PowerPoint Presentation</vt:lpstr>
      <vt:lpstr>PowerPoint Presentation</vt:lpstr>
      <vt:lpstr>PowerPoint Presentation</vt:lpstr>
      <vt:lpstr>What is an IP Address? </vt:lpstr>
      <vt:lpstr>Types of IP Address</vt:lpstr>
      <vt:lpstr>IPv4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 number</vt:lpstr>
      <vt:lpstr>PowerPoint Presentation</vt:lpstr>
      <vt:lpstr>PowerPoint Presentation</vt:lpstr>
      <vt:lpstr>RU IP Block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990</cp:revision>
  <cp:lastPrinted>2017-11-05T03:12:43Z</cp:lastPrinted>
  <dcterms:created xsi:type="dcterms:W3CDTF">2006-08-16T00:00:00Z</dcterms:created>
  <dcterms:modified xsi:type="dcterms:W3CDTF">2025-02-23T04:44:40Z</dcterms:modified>
</cp:coreProperties>
</file>